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56" r:id="rId2"/>
    <p:sldId id="257" r:id="rId3"/>
    <p:sldId id="258" r:id="rId4"/>
    <p:sldId id="259" r:id="rId5"/>
    <p:sldId id="280" r:id="rId6"/>
    <p:sldId id="282" r:id="rId7"/>
    <p:sldId id="283" r:id="rId8"/>
    <p:sldId id="281"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E9BD9FB-A520-4C9A-8C19-CBC949962C6E}" type="datetimeFigureOut">
              <a:rPr lang="en-US" smtClean="0"/>
              <a:pPr/>
              <a:t>5/20/2019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98ADB031-1AFF-457D-BF64-DEB9895052D9}" type="slidenum">
              <a:rPr lang="en-US" smtClean="0"/>
              <a:pPr/>
              <a:t>‹#›</a:t>
            </a:fld>
            <a:endParaRPr lang="en-US"/>
          </a:p>
        </p:txBody>
      </p:sp>
    </p:spTree>
    <p:extLst>
      <p:ext uri="{BB962C8B-B14F-4D97-AF65-F5344CB8AC3E}">
        <p14:creationId xmlns:p14="http://schemas.microsoft.com/office/powerpoint/2010/main" val="4170891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F416C1A-265C-4695-A9DC-1B5A51B6961D}" type="datetimeFigureOut">
              <a:rPr lang="en-US" smtClean="0"/>
              <a:pPr/>
              <a:t>5/20/2019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AB92257-A8D5-465E-BA89-820BAA1AB6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B92257-A8D5-465E-BA89-820BAA1AB6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B92257-A8D5-465E-BA89-820BAA1AB6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B92257-A8D5-465E-BA89-820BAA1AB67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B92257-A8D5-465E-BA89-820BAA1AB67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B92257-A8D5-465E-BA89-820BAA1AB67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B92257-A8D5-465E-BA89-820BAA1AB6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B92257-A8D5-465E-BA89-820BAA1AB67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F416C1A-265C-4695-A9DC-1B5A51B6961D}" type="datetimeFigureOut">
              <a:rPr lang="en-US" smtClean="0"/>
              <a:pPr/>
              <a:t>5/20/2019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B92257-A8D5-465E-BA89-820BAA1AB6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F416C1A-265C-4695-A9DC-1B5A51B6961D}" type="datetimeFigureOut">
              <a:rPr lang="en-US" smtClean="0"/>
              <a:pPr/>
              <a:t>5/20/2019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B92257-A8D5-465E-BA89-820BAA1AB6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416C1A-265C-4695-A9DC-1B5A51B6961D}" type="datetimeFigureOut">
              <a:rPr lang="en-US" smtClean="0"/>
              <a:pPr/>
              <a:t>5/20/2019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AB92257-A8D5-465E-BA89-820BAA1AB67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F416C1A-265C-4695-A9DC-1B5A51B6961D}" type="datetimeFigureOut">
              <a:rPr lang="en-US" smtClean="0"/>
              <a:pPr/>
              <a:t>5/20/2019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AB92257-A8D5-465E-BA89-820BAA1AB6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1" algn="ctr" rtl="0">
              <a:spcBef>
                <a:spcPct val="0"/>
              </a:spcBef>
            </a:pPr>
            <a:r>
              <a:rPr lang="en-US" sz="4000" dirty="0"/>
              <a:t>Social Work with drug addicts</a:t>
            </a:r>
            <a:br>
              <a:rPr lang="en-US" sz="4000" dirty="0"/>
            </a:br>
            <a:endParaRPr lang="en-US" sz="4000"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Tree>
    <p:extLst>
      <p:ext uri="{BB962C8B-B14F-4D97-AF65-F5344CB8AC3E}">
        <p14:creationId xmlns:p14="http://schemas.microsoft.com/office/powerpoint/2010/main" val="3118931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Alcohol is produced by the natural process of fermentation that happens when fruit, grain or vegetables decompose. Certain fungi, such as magic mushrooms and cactus plants, are considered drugs because of their hallucinogenic properties. Medicines can be manufactured from both natural and artificial chemicals.</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4156527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A number of state and national surveys have been conducted to assess the extent of drug use in Australia. These surveys provide clear evidence that Australia is a nation of drug users. </a:t>
            </a:r>
          </a:p>
          <a:p>
            <a:pPr marL="0" indent="0">
              <a:buNone/>
            </a:pPr>
            <a:r>
              <a:rPr lang="en-US" dirty="0" smtClean="0"/>
              <a:t>The 2004 National Drug Strategy Household Survey (NDSHS)  estimates that of the Australian population aged 14 years and over, at some time in their lives: </a:t>
            </a:r>
            <a:endParaRPr lang="en-US" dirty="0"/>
          </a:p>
        </p:txBody>
      </p:sp>
      <p:sp>
        <p:nvSpPr>
          <p:cNvPr id="2" name="Title 1"/>
          <p:cNvSpPr>
            <a:spLocks noGrp="1"/>
          </p:cNvSpPr>
          <p:nvPr>
            <p:ph type="title"/>
          </p:nvPr>
        </p:nvSpPr>
        <p:spPr/>
        <p:txBody>
          <a:bodyPr>
            <a:normAutofit fontScale="90000"/>
          </a:bodyPr>
          <a:lstStyle/>
          <a:p>
            <a:r>
              <a:rPr lang="en-US" b="1" dirty="0" smtClean="0">
                <a:effectLst/>
              </a:rPr>
              <a:t>who uses drugs?</a:t>
            </a:r>
            <a:br>
              <a:rPr lang="en-US" b="1" dirty="0" smtClean="0">
                <a:effectLst/>
              </a:rPr>
            </a:br>
            <a:endParaRPr lang="en-US" dirty="0"/>
          </a:p>
        </p:txBody>
      </p:sp>
    </p:spTree>
    <p:extLst>
      <p:ext uri="{BB962C8B-B14F-4D97-AF65-F5344CB8AC3E}">
        <p14:creationId xmlns:p14="http://schemas.microsoft.com/office/powerpoint/2010/main" val="3307130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334000"/>
          </a:xfrm>
        </p:spPr>
        <p:txBody>
          <a:bodyPr>
            <a:normAutofit fontScale="55000" lnSpcReduction="20000"/>
          </a:bodyPr>
          <a:lstStyle/>
          <a:p>
            <a:r>
              <a:rPr lang="en-US" sz="5100" dirty="0" smtClean="0">
                <a:effectLst/>
              </a:rPr>
              <a:t>90.71% had used alcohol; </a:t>
            </a:r>
          </a:p>
          <a:p>
            <a:r>
              <a:rPr lang="en-US" sz="5100" dirty="0" smtClean="0">
                <a:effectLst/>
              </a:rPr>
              <a:t>47.1% had used tobacco; </a:t>
            </a:r>
          </a:p>
          <a:p>
            <a:r>
              <a:rPr lang="en-US" sz="5100" dirty="0" smtClean="0">
                <a:effectLst/>
              </a:rPr>
              <a:t>33.61% had used marijuana; </a:t>
            </a:r>
          </a:p>
          <a:p>
            <a:r>
              <a:rPr lang="en-US" sz="5100" dirty="0" smtClean="0">
                <a:effectLst/>
              </a:rPr>
              <a:t>5.5% had used analgesics (pain-killers); </a:t>
            </a:r>
          </a:p>
          <a:p>
            <a:r>
              <a:rPr lang="en-US" sz="5100" dirty="0" smtClean="0">
                <a:effectLst/>
              </a:rPr>
              <a:t>2.8% had used tranquillizers/sleeping pills; </a:t>
            </a:r>
          </a:p>
          <a:p>
            <a:r>
              <a:rPr lang="en-US" sz="5100" dirty="0" smtClean="0">
                <a:effectLst/>
              </a:rPr>
              <a:t>7.5% had used hallucinogens; </a:t>
            </a:r>
          </a:p>
          <a:p>
            <a:r>
              <a:rPr lang="en-US" sz="5100" dirty="0" smtClean="0">
                <a:effectLst/>
              </a:rPr>
              <a:t>7.5% had used ecstasy; </a:t>
            </a:r>
          </a:p>
          <a:p>
            <a:r>
              <a:rPr lang="en-US" sz="5100" dirty="0" smtClean="0">
                <a:effectLst/>
              </a:rPr>
              <a:t>4.7% had used cocaine; </a:t>
            </a:r>
          </a:p>
          <a:p>
            <a:r>
              <a:rPr lang="en-US" sz="5100" dirty="0" smtClean="0">
                <a:effectLst/>
              </a:rPr>
              <a:t>2.5% had used inhalants; </a:t>
            </a:r>
          </a:p>
          <a:p>
            <a:r>
              <a:rPr lang="en-US" sz="5100" dirty="0" smtClean="0">
                <a:effectLst/>
              </a:rPr>
              <a:t>1.4% had used heroin; </a:t>
            </a:r>
          </a:p>
          <a:p>
            <a:r>
              <a:rPr lang="en-US" sz="5100" dirty="0" smtClean="0">
                <a:effectLst/>
              </a:rPr>
              <a:t>0.3% had used steroids; </a:t>
            </a:r>
            <a:r>
              <a:rPr lang="en-US" sz="5100" baseline="30000" dirty="0" smtClean="0">
                <a:effectLst/>
              </a:rPr>
              <a:t> </a:t>
            </a:r>
            <a:r>
              <a:rPr lang="en-US" sz="5100" dirty="0" smtClean="0">
                <a:effectLst/>
              </a:rPr>
              <a:t>and </a:t>
            </a:r>
          </a:p>
          <a:p>
            <a:r>
              <a:rPr lang="en-US" sz="5100" dirty="0" smtClean="0">
                <a:effectLst/>
              </a:rPr>
              <a:t>0.3% had used methadone. </a:t>
            </a:r>
            <a:r>
              <a:rPr lang="en-US" sz="5100" baseline="30000" dirty="0" smtClean="0">
                <a:effectLst/>
              </a:rPr>
              <a:t> </a:t>
            </a:r>
            <a:endParaRPr lang="en-US" sz="5100" dirty="0" smtClean="0">
              <a:effectLst/>
            </a:endParaRPr>
          </a:p>
          <a:p>
            <a:pPr marL="0" indent="0">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698240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three main types of drugs, classified by their effects on the central nervous system are: </a:t>
            </a:r>
          </a:p>
          <a:p>
            <a:r>
              <a:rPr lang="en-US" dirty="0"/>
              <a:t>D</a:t>
            </a:r>
            <a:r>
              <a:rPr lang="en-US" dirty="0" smtClean="0">
                <a:effectLst/>
              </a:rPr>
              <a:t>epressants</a:t>
            </a:r>
            <a:r>
              <a:rPr lang="en-US" dirty="0" smtClean="0">
                <a:effectLst/>
              </a:rPr>
              <a:t>; </a:t>
            </a:r>
          </a:p>
          <a:p>
            <a:r>
              <a:rPr lang="en-US" dirty="0"/>
              <a:t>S</a:t>
            </a:r>
            <a:r>
              <a:rPr lang="en-US" dirty="0" smtClean="0">
                <a:effectLst/>
              </a:rPr>
              <a:t>timulants</a:t>
            </a:r>
            <a:r>
              <a:rPr lang="en-US" dirty="0" smtClean="0">
                <a:effectLst/>
              </a:rPr>
              <a:t>; and </a:t>
            </a:r>
          </a:p>
          <a:p>
            <a:r>
              <a:rPr lang="en-US" dirty="0"/>
              <a:t>H</a:t>
            </a:r>
            <a:r>
              <a:rPr lang="en-US" dirty="0" smtClean="0">
                <a:effectLst/>
              </a:rPr>
              <a:t>allucinogens</a:t>
            </a:r>
            <a:r>
              <a:rPr lang="en-US" dirty="0" smtClean="0">
                <a:effectLst/>
              </a:rPr>
              <a:t>. </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T</a:t>
            </a:r>
            <a:r>
              <a:rPr lang="en-US" b="1" dirty="0" smtClean="0">
                <a:effectLst/>
              </a:rPr>
              <a:t>ypes of drugs</a:t>
            </a:r>
            <a:br>
              <a:rPr lang="en-US" b="1" dirty="0" smtClean="0">
                <a:effectLst/>
              </a:rPr>
            </a:br>
            <a:endParaRPr lang="en-US" dirty="0"/>
          </a:p>
        </p:txBody>
      </p:sp>
    </p:spTree>
    <p:extLst>
      <p:ext uri="{BB962C8B-B14F-4D97-AF65-F5344CB8AC3E}">
        <p14:creationId xmlns:p14="http://schemas.microsoft.com/office/powerpoint/2010/main" val="3677489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dirty="0" smtClean="0"/>
              <a:t>Depressant drugs slow down, or depress, the functions of the central nervous system (however, they don't necessarily make you feel depressed). Depressant drugs include: </a:t>
            </a:r>
          </a:p>
          <a:p>
            <a:r>
              <a:rPr lang="en-US" dirty="0" smtClean="0">
                <a:effectLst/>
              </a:rPr>
              <a:t>alcohol; </a:t>
            </a:r>
          </a:p>
          <a:p>
            <a:r>
              <a:rPr lang="en-US" dirty="0" smtClean="0">
                <a:effectLst/>
              </a:rPr>
              <a:t>opiates (</a:t>
            </a:r>
            <a:r>
              <a:rPr lang="en-US" dirty="0"/>
              <a:t>a drug containing opium </a:t>
            </a:r>
            <a:r>
              <a:rPr lang="en-US" dirty="0" smtClean="0"/>
              <a:t>)</a:t>
            </a:r>
            <a:r>
              <a:rPr lang="en-US" dirty="0" smtClean="0">
                <a:effectLst/>
              </a:rPr>
              <a:t>and opioids: including heroin (also known as 'H', 'hammer', 'smack' and 'gear'), morphine, codeine, methadone.</a:t>
            </a:r>
          </a:p>
          <a:p>
            <a:r>
              <a:rPr lang="en-US" dirty="0" smtClean="0">
                <a:effectLst/>
              </a:rPr>
              <a:t>cannabis: (also known as 'green', 'smoke', 'weed', 'pot', 'dope', 'cone' and 'mull'), including marijuana, hashish and hash oil. </a:t>
            </a:r>
          </a:p>
          <a:p>
            <a:r>
              <a:rPr lang="en-US" dirty="0" smtClean="0">
                <a:effectLst/>
              </a:rPr>
              <a:t>minor </a:t>
            </a:r>
            <a:r>
              <a:rPr lang="en-US" dirty="0" err="1" smtClean="0">
                <a:effectLst/>
              </a:rPr>
              <a:t>tranquillisers:including</a:t>
            </a:r>
            <a:r>
              <a:rPr lang="en-US" dirty="0" smtClean="0">
                <a:effectLst/>
              </a:rPr>
              <a:t> diazepam (Valium), </a:t>
            </a:r>
            <a:r>
              <a:rPr lang="en-US" dirty="0" err="1" smtClean="0">
                <a:effectLst/>
              </a:rPr>
              <a:t>oxazepam</a:t>
            </a:r>
            <a:r>
              <a:rPr lang="en-US" dirty="0" smtClean="0">
                <a:effectLst/>
              </a:rPr>
              <a:t> (</a:t>
            </a:r>
            <a:r>
              <a:rPr lang="en-US" dirty="0" err="1" smtClean="0">
                <a:effectLst/>
              </a:rPr>
              <a:t>Serepax</a:t>
            </a:r>
            <a:r>
              <a:rPr lang="en-US" dirty="0" smtClean="0">
                <a:effectLst/>
              </a:rPr>
              <a:t>), </a:t>
            </a:r>
            <a:r>
              <a:rPr lang="en-US" dirty="0" err="1" smtClean="0">
                <a:effectLst/>
              </a:rPr>
              <a:t>nitrazepam</a:t>
            </a:r>
            <a:r>
              <a:rPr lang="en-US" dirty="0" smtClean="0">
                <a:effectLst/>
              </a:rPr>
              <a:t> (</a:t>
            </a:r>
            <a:r>
              <a:rPr lang="en-US" dirty="0" err="1" smtClean="0">
                <a:effectLst/>
              </a:rPr>
              <a:t>Mogadon</a:t>
            </a:r>
            <a:r>
              <a:rPr lang="en-US" dirty="0" smtClean="0">
                <a:effectLst/>
              </a:rPr>
              <a:t>), </a:t>
            </a:r>
            <a:r>
              <a:rPr lang="en-US" dirty="0" err="1" smtClean="0">
                <a:effectLst/>
              </a:rPr>
              <a:t>temazepam</a:t>
            </a:r>
            <a:r>
              <a:rPr lang="en-US" dirty="0" smtClean="0">
                <a:effectLst/>
              </a:rPr>
              <a:t>  and </a:t>
            </a:r>
          </a:p>
          <a:p>
            <a:r>
              <a:rPr lang="en-US" dirty="0" smtClean="0">
                <a:effectLst/>
              </a:rPr>
              <a:t>some solvents and inhalants: including vapors from petrol, glue, chrome paint and lighter fluid. </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smtClean="0"/>
              <a:t>1.Depressants</a:t>
            </a:r>
            <a:br>
              <a:rPr lang="en-US" b="1" dirty="0" smtClean="0"/>
            </a:br>
            <a:endParaRPr lang="en-US" dirty="0"/>
          </a:p>
        </p:txBody>
      </p:sp>
    </p:spTree>
    <p:extLst>
      <p:ext uri="{BB962C8B-B14F-4D97-AF65-F5344CB8AC3E}">
        <p14:creationId xmlns:p14="http://schemas.microsoft.com/office/powerpoint/2010/main" val="1982944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 moderate doses, depressants can make you feel relaxed. Some depressants cause euphoria (</a:t>
            </a:r>
            <a:r>
              <a:rPr lang="en-US" dirty="0"/>
              <a:t>a feeling of happiness</a:t>
            </a:r>
            <a:r>
              <a:rPr lang="en-US" dirty="0" smtClean="0"/>
              <a:t>) and a sense of calm and well-being. They may be used to 'wind down' or to reduce anxiety, stress or inhibition(shyness). Because they slow you down, depressants affect coordination, concentration and judgment. This makes driving and operating machinery dangerous. </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11743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 larger doses, depressants can cause unconsciousness by reducing breathing and heart rate. A person's speech may become unclear and their movements sluggish (lazy) and uncoordinated. Other effects of larger doses including nausea, vomiting and, in extreme cases, death. When taken in combination, depressants increase their effects and increase the danger of overdose. </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724798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In contrast to depressant drugs, stimulant drugs speed up the functions of the central nervous system. Millions of </a:t>
            </a:r>
            <a:r>
              <a:rPr lang="en-US" dirty="0" smtClean="0"/>
              <a:t>People </a:t>
            </a:r>
            <a:r>
              <a:rPr lang="en-US" dirty="0"/>
              <a:t>use the following stimulants every day: </a:t>
            </a:r>
          </a:p>
          <a:p>
            <a:r>
              <a:rPr lang="en-US" dirty="0"/>
              <a:t>caffeine: most coffee, tea and cola drinks contain caffeine, which is a mild stimulant; </a:t>
            </a:r>
          </a:p>
          <a:p>
            <a:r>
              <a:rPr lang="en-US" dirty="0"/>
              <a:t>nicotine: the nicotine in tobacco is a stimulant, despite many smokers using it to relax; and </a:t>
            </a:r>
          </a:p>
          <a:p>
            <a:r>
              <a:rPr lang="en-US" dirty="0"/>
              <a:t>ephedrine: used in medicines for bronchitis, </a:t>
            </a:r>
            <a:r>
              <a:rPr lang="en-US" dirty="0" smtClean="0"/>
              <a:t>fever </a:t>
            </a:r>
            <a:r>
              <a:rPr lang="en-US" dirty="0"/>
              <a:t>and asthma. </a:t>
            </a:r>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smtClean="0"/>
              <a:t>2.</a:t>
            </a:r>
            <a:r>
              <a:rPr lang="en-US" b="1" dirty="0"/>
              <a:t> stimulants</a:t>
            </a:r>
            <a:br>
              <a:rPr lang="en-US" b="1" dirty="0"/>
            </a:br>
            <a:endParaRPr lang="en-US" dirty="0"/>
          </a:p>
        </p:txBody>
      </p:sp>
    </p:spTree>
    <p:extLst>
      <p:ext uri="{BB962C8B-B14F-4D97-AF65-F5344CB8AC3E}">
        <p14:creationId xmlns:p14="http://schemas.microsoft.com/office/powerpoint/2010/main" val="542852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Stimulants speed up or stimulate the central nervous system and can make the users feel more awake, alert or confident. Stimulants increase heart rate, body temperature and blood pressure. Other physical effects include reduced </a:t>
            </a:r>
            <a:r>
              <a:rPr lang="en-US" dirty="0" smtClean="0"/>
              <a:t>appetite, </a:t>
            </a:r>
            <a:r>
              <a:rPr lang="en-US" dirty="0"/>
              <a:t>talkativeness, </a:t>
            </a:r>
            <a:r>
              <a:rPr lang="en-US" dirty="0" smtClean="0"/>
              <a:t>agitation (tension) </a:t>
            </a:r>
            <a:r>
              <a:rPr lang="en-US" dirty="0"/>
              <a:t>and sleep disturbance. </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937583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a:t>Hallucinogenic drugs </a:t>
            </a:r>
            <a:r>
              <a:rPr lang="en-US" dirty="0" smtClean="0"/>
              <a:t>mislead </a:t>
            </a:r>
            <a:r>
              <a:rPr lang="en-US" dirty="0"/>
              <a:t>the user's perceptions of reality. These drugs include: </a:t>
            </a:r>
          </a:p>
          <a:p>
            <a:r>
              <a:rPr lang="en-US" dirty="0"/>
              <a:t>LSD (lysergic acid diethylamide): also known as 'trips', 'acid' and 'microdots'; </a:t>
            </a:r>
          </a:p>
          <a:p>
            <a:r>
              <a:rPr lang="en-US" dirty="0"/>
              <a:t>magic mushrooms </a:t>
            </a:r>
            <a:r>
              <a:rPr lang="en-US" dirty="0" smtClean="0"/>
              <a:t>: </a:t>
            </a:r>
            <a:r>
              <a:rPr lang="en-US" dirty="0"/>
              <a:t>also known as '</a:t>
            </a:r>
            <a:r>
              <a:rPr lang="en-US" dirty="0" err="1"/>
              <a:t>mushies</a:t>
            </a:r>
            <a:r>
              <a:rPr lang="en-US" dirty="0"/>
              <a:t>'; </a:t>
            </a:r>
          </a:p>
          <a:p>
            <a:r>
              <a:rPr lang="en-US" dirty="0"/>
              <a:t>mescaline (peyote cactus); and </a:t>
            </a:r>
          </a:p>
          <a:p>
            <a:r>
              <a:rPr lang="en-US" dirty="0"/>
              <a:t>ecstasy </a:t>
            </a:r>
            <a:r>
              <a:rPr lang="en-US" dirty="0" smtClean="0"/>
              <a:t>: </a:t>
            </a:r>
            <a:r>
              <a:rPr lang="en-US" dirty="0"/>
              <a:t>also known as 'E', 'XTC' and '</a:t>
            </a:r>
            <a:r>
              <a:rPr lang="en-US" dirty="0" err="1"/>
              <a:t>Eccies</a:t>
            </a:r>
            <a:r>
              <a:rPr lang="en-US" dirty="0"/>
              <a:t>', produces a combination of hallucinogenic and stimulant effects; and </a:t>
            </a:r>
          </a:p>
          <a:p>
            <a:r>
              <a:rPr lang="en-US" dirty="0"/>
              <a:t>ketamine: also known as 'K' and 'Special K</a:t>
            </a:r>
            <a:r>
              <a:rPr lang="en-US" dirty="0" smtClean="0"/>
              <a:t>'.</a:t>
            </a:r>
            <a:r>
              <a:rPr lang="en-US" dirty="0"/>
              <a:t> Ketamine is a drug for use in human and veterinary medicine developed by Parke-Davis (1962). Like other pharmaceuticals of this type, ketamine is used as a recreational drug. </a:t>
            </a:r>
            <a:r>
              <a:rPr lang="en-US" dirty="0" smtClean="0"/>
              <a:t> </a:t>
            </a:r>
            <a:endParaRPr lang="en-US" dirty="0"/>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smtClean="0"/>
              <a:t>3.</a:t>
            </a:r>
            <a:r>
              <a:rPr lang="en-US" b="1" dirty="0"/>
              <a:t> hallucinogens</a:t>
            </a:r>
            <a:br>
              <a:rPr lang="en-US" b="1" dirty="0"/>
            </a:br>
            <a:endParaRPr lang="en-US" dirty="0"/>
          </a:p>
        </p:txBody>
      </p:sp>
    </p:spTree>
    <p:extLst>
      <p:ext uri="{BB962C8B-B14F-4D97-AF65-F5344CB8AC3E}">
        <p14:creationId xmlns:p14="http://schemas.microsoft.com/office/powerpoint/2010/main" val="1655584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smtClean="0"/>
              <a:t>Natural or synthetic substance which (when taken into a living body) affects its functioning or structure, and is used in the diagnosis, mitigation, treatment, or prevention of a disease or relief of discomfort. Also called legal drug or medicine. A legal or medicinal drug however, can be harmful and addictive if misused.</a:t>
            </a:r>
          </a:p>
          <a:p>
            <a:pPr marL="0" indent="0" algn="ctr">
              <a:buNone/>
            </a:pPr>
            <a:r>
              <a:rPr lang="en-US" dirty="0" smtClean="0"/>
              <a:t>or</a:t>
            </a:r>
          </a:p>
          <a:p>
            <a:pPr marL="0" indent="0">
              <a:buNone/>
            </a:pPr>
            <a:r>
              <a:rPr lang="en-US" dirty="0" smtClean="0"/>
              <a:t>a medicine or other substance which has a physiological effect when swallowed or otherwise introduced into the body</a:t>
            </a:r>
            <a:r>
              <a:rPr lang="en-US" dirty="0"/>
              <a:t/>
            </a:r>
            <a:br>
              <a:rPr lang="en-US" dirty="0"/>
            </a:br>
            <a:r>
              <a:rPr lang="en-US" dirty="0"/>
              <a:t/>
            </a:r>
            <a:br>
              <a:rPr lang="en-US" dirty="0"/>
            </a:br>
            <a:endParaRPr lang="en-US" dirty="0"/>
          </a:p>
          <a:p>
            <a:pPr marL="0" indent="0">
              <a:buNone/>
            </a:pPr>
            <a:endParaRPr lang="en-US" dirty="0"/>
          </a:p>
        </p:txBody>
      </p:sp>
      <p:sp>
        <p:nvSpPr>
          <p:cNvPr id="2" name="Title 1"/>
          <p:cNvSpPr>
            <a:spLocks noGrp="1"/>
          </p:cNvSpPr>
          <p:nvPr>
            <p:ph type="title"/>
          </p:nvPr>
        </p:nvSpPr>
        <p:spPr/>
        <p:txBody>
          <a:bodyPr/>
          <a:lstStyle/>
          <a:p>
            <a:r>
              <a:rPr lang="en-US" dirty="0"/>
              <a:t>Definition of drugs</a:t>
            </a:r>
          </a:p>
        </p:txBody>
      </p:sp>
    </p:spTree>
    <p:extLst>
      <p:ext uri="{BB962C8B-B14F-4D97-AF65-F5344CB8AC3E}">
        <p14:creationId xmlns:p14="http://schemas.microsoft.com/office/powerpoint/2010/main" val="400602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a:t>The main physical effects of hallucinogenic drugs are  </a:t>
            </a:r>
            <a:r>
              <a:rPr lang="en-US" dirty="0" smtClean="0"/>
              <a:t>loss </a:t>
            </a:r>
            <a:r>
              <a:rPr lang="en-US" dirty="0"/>
              <a:t>of appetite, increased activity, talking or laughing, jaw clenching, sweating and sometimes stomach cramps or nausea. Drug effects can include a sense of emotional and psychological </a:t>
            </a:r>
            <a:r>
              <a:rPr lang="en-US" dirty="0" smtClean="0"/>
              <a:t>rapture </a:t>
            </a:r>
            <a:r>
              <a:rPr lang="en-US" dirty="0"/>
              <a:t>and well-being. Visual, auditory and </a:t>
            </a:r>
            <a:r>
              <a:rPr lang="en-US" dirty="0" smtClean="0"/>
              <a:t>tangible </a:t>
            </a:r>
            <a:r>
              <a:rPr lang="en-US" dirty="0"/>
              <a:t>hallucinations may occur, causing users to see or hear things that do not actually exist. The effects of hallucinogens are not easy to predict and the person may behave in ways that appear irrational or </a:t>
            </a:r>
            <a:r>
              <a:rPr lang="en-US" dirty="0" smtClean="0"/>
              <a:t>odd. </a:t>
            </a:r>
            <a:r>
              <a:rPr lang="en-US" dirty="0"/>
              <a:t>Psychological effects often depend on the mood of the users and the context of use. </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002298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Negative effects of hallucinogens can include </a:t>
            </a:r>
            <a:r>
              <a:rPr lang="en-US" dirty="0" smtClean="0"/>
              <a:t>panic (terror), fear </a:t>
            </a:r>
            <a:r>
              <a:rPr lang="en-US" dirty="0"/>
              <a:t>and loss of contact with reality. In extreme cases, this can result in dangerous </a:t>
            </a:r>
            <a:r>
              <a:rPr lang="en-US" dirty="0" smtClean="0"/>
              <a:t>behavior </a:t>
            </a:r>
            <a:r>
              <a:rPr lang="en-US" dirty="0"/>
              <a:t>that can put the user and others at great risk. Driving while under the influence of hallucinogens is extremely </a:t>
            </a:r>
            <a:r>
              <a:rPr lang="en-US" dirty="0" smtClean="0"/>
              <a:t>risky. </a:t>
            </a:r>
            <a:r>
              <a:rPr lang="en-US" dirty="0"/>
              <a:t>It is common for users to take </a:t>
            </a:r>
            <a:r>
              <a:rPr lang="en-US"/>
              <a:t>minor </a:t>
            </a:r>
            <a:r>
              <a:rPr lang="en-US" smtClean="0"/>
              <a:t>tranquillizers </a:t>
            </a:r>
            <a:r>
              <a:rPr lang="en-US" dirty="0"/>
              <a:t>or marijuana to help them come down from a hallucinogenic drug. </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400938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a:t>Most of the diseases of the world has a medical solution or medical cure but there are some diseases which could not be cured through medicines alone. Drug addiction is one of those diseases which could not be cured through medicines only. It need a societal solution, a spiritual solution, a psychological solution i.e. we need a whole treatment </a:t>
            </a:r>
            <a:r>
              <a:rPr lang="en-US" dirty="0" smtClean="0"/>
              <a:t>plan </a:t>
            </a:r>
            <a:r>
              <a:rPr lang="en-US" dirty="0"/>
              <a:t>composed of different therapeutic techniques, behavior modification tools, counseling plus medication etc. </a:t>
            </a:r>
          </a:p>
          <a:p>
            <a:pPr marL="0" indent="0" algn="just">
              <a:buNone/>
            </a:pPr>
            <a:endParaRPr lang="en-US" dirty="0"/>
          </a:p>
        </p:txBody>
      </p:sp>
      <p:sp>
        <p:nvSpPr>
          <p:cNvPr id="2" name="Title 1"/>
          <p:cNvSpPr>
            <a:spLocks noGrp="1"/>
          </p:cNvSpPr>
          <p:nvPr>
            <p:ph type="title"/>
          </p:nvPr>
        </p:nvSpPr>
        <p:spPr/>
        <p:txBody>
          <a:bodyPr>
            <a:normAutofit fontScale="90000"/>
          </a:bodyPr>
          <a:lstStyle/>
          <a:p>
            <a:r>
              <a:rPr lang="en-US" b="1" i="1" dirty="0"/>
              <a:t>Role of Social Worker </a:t>
            </a:r>
            <a:r>
              <a:rPr lang="en-US" dirty="0"/>
              <a:t/>
            </a:r>
            <a:br>
              <a:rPr lang="en-US" dirty="0"/>
            </a:br>
            <a:endParaRPr lang="en-US" dirty="0"/>
          </a:p>
        </p:txBody>
      </p:sp>
    </p:spTree>
    <p:extLst>
      <p:ext uri="{BB962C8B-B14F-4D97-AF65-F5344CB8AC3E}">
        <p14:creationId xmlns:p14="http://schemas.microsoft.com/office/powerpoint/2010/main" val="4071589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 Treatment </a:t>
            </a:r>
            <a:r>
              <a:rPr lang="en-US" dirty="0"/>
              <a:t>plan for drug addicts is divided into three 3 phases </a:t>
            </a:r>
          </a:p>
          <a:p>
            <a:pPr algn="just"/>
            <a:r>
              <a:rPr lang="en-US" dirty="0"/>
              <a:t>1. Pre-treatment phase </a:t>
            </a:r>
          </a:p>
          <a:p>
            <a:pPr algn="just"/>
            <a:r>
              <a:rPr lang="en-US" dirty="0"/>
              <a:t>2. Treatment phase </a:t>
            </a:r>
          </a:p>
          <a:p>
            <a:pPr algn="just"/>
            <a:r>
              <a:rPr lang="en-US" dirty="0"/>
              <a:t>3. Post-treatment phase </a:t>
            </a:r>
          </a:p>
          <a:p>
            <a:pPr marL="0" indent="0" algn="just">
              <a:buNone/>
            </a:pPr>
            <a:r>
              <a:rPr lang="en-US" dirty="0"/>
              <a:t>In each and every phase we need a whole team of professional for planning. We need psychologists, we need counselors, we need social workers, we need family, we need his friends and peer support etc. social worker is one </a:t>
            </a:r>
            <a:r>
              <a:rPr lang="en-US" dirty="0" smtClean="0"/>
              <a:t>among </a:t>
            </a:r>
            <a:r>
              <a:rPr lang="en-US" dirty="0"/>
              <a:t>the team members with professional skills and trainings. He has already studied about the drugs, its effects, addiction and how to contribute in its treatment </a:t>
            </a:r>
            <a:r>
              <a:rPr lang="en-US" dirty="0" smtClean="0"/>
              <a:t>plan.</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269668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buNone/>
            </a:pPr>
            <a:r>
              <a:rPr lang="en-US" dirty="0"/>
              <a:t>What can social worker do in the awareness phase? It is the duty of social worker to create awareness among young people, particularly students and parents as well. He explains the dark effects of drugs to the younger one and shows the symptoms of an addict to the parents. It is the duty of the social worker to go to the street patients and conduct counseling sessions with them. The social worker has to motivate him. As social worker is aware of the </a:t>
            </a:r>
            <a:r>
              <a:rPr lang="en-US" dirty="0" smtClean="0"/>
              <a:t>society </a:t>
            </a:r>
            <a:r>
              <a:rPr lang="en-US" dirty="0"/>
              <a:t>and how does it work, and he is aware of the human growth and development so </a:t>
            </a:r>
            <a:r>
              <a:rPr lang="en-US" dirty="0" smtClean="0"/>
              <a:t>therefore, </a:t>
            </a:r>
            <a:r>
              <a:rPr lang="en-US" dirty="0"/>
              <a:t>due to these specialties it is his job to create awareness and to start a beginning of change. </a:t>
            </a:r>
            <a:r>
              <a:rPr lang="en-US" dirty="0" smtClean="0"/>
              <a:t> </a:t>
            </a:r>
            <a:endParaRPr lang="en-US" dirty="0"/>
          </a:p>
          <a:p>
            <a:pPr marL="0" indent="0" algn="just">
              <a:buNone/>
            </a:pPr>
            <a:endParaRPr lang="en-US" dirty="0"/>
          </a:p>
          <a:p>
            <a:pPr marL="0" indent="0" algn="just">
              <a:buNone/>
            </a:pPr>
            <a:endParaRPr lang="en-US" dirty="0"/>
          </a:p>
        </p:txBody>
      </p:sp>
      <p:sp>
        <p:nvSpPr>
          <p:cNvPr id="2" name="Title 1"/>
          <p:cNvSpPr>
            <a:spLocks noGrp="1"/>
          </p:cNvSpPr>
          <p:nvPr>
            <p:ph type="title"/>
          </p:nvPr>
        </p:nvSpPr>
        <p:spPr/>
        <p:txBody>
          <a:bodyPr>
            <a:normAutofit fontScale="90000"/>
          </a:bodyPr>
          <a:lstStyle/>
          <a:p>
            <a:r>
              <a:rPr lang="en-US" dirty="0" smtClean="0"/>
              <a:t>1.</a:t>
            </a:r>
            <a:r>
              <a:rPr lang="en-US" b="1" dirty="0"/>
              <a:t> Pre-treatment / Awareness Phase </a:t>
            </a:r>
            <a:r>
              <a:rPr lang="en-US" dirty="0"/>
              <a:t/>
            </a:r>
            <a:br>
              <a:rPr lang="en-US" dirty="0"/>
            </a:br>
            <a:endParaRPr lang="en-US" dirty="0"/>
          </a:p>
        </p:txBody>
      </p:sp>
    </p:spTree>
    <p:extLst>
      <p:ext uri="{BB962C8B-B14F-4D97-AF65-F5344CB8AC3E}">
        <p14:creationId xmlns:p14="http://schemas.microsoft.com/office/powerpoint/2010/main" val="27610547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After detoxification and medicated prevention, the real work of the social workers begins. When the client becomes conscious of his environment i.e. when the poison is removed from his body, social worker interviews the patient. The aim of the 1st interview is to get information about the client. He tries to find out what were the causes which lead him for addiction. He asks the client of his past. He also tries to find out the potentials, capabilities, weaknesses and limitations of the client. He looks for the resources i.e. his family, friends and other resources. </a:t>
            </a:r>
          </a:p>
          <a:p>
            <a:pPr marL="0" indent="0" algn="just">
              <a:buNone/>
            </a:pPr>
            <a:endParaRPr lang="en-US" dirty="0"/>
          </a:p>
        </p:txBody>
      </p:sp>
      <p:sp>
        <p:nvSpPr>
          <p:cNvPr id="2" name="Title 1"/>
          <p:cNvSpPr>
            <a:spLocks noGrp="1"/>
          </p:cNvSpPr>
          <p:nvPr>
            <p:ph type="title"/>
          </p:nvPr>
        </p:nvSpPr>
        <p:spPr/>
        <p:txBody>
          <a:bodyPr>
            <a:normAutofit fontScale="90000"/>
          </a:bodyPr>
          <a:lstStyle/>
          <a:p>
            <a:r>
              <a:rPr lang="en-US" dirty="0" smtClean="0"/>
              <a:t>2.</a:t>
            </a:r>
            <a:r>
              <a:rPr lang="en-US" b="1" dirty="0"/>
              <a:t> Treatment Phase </a:t>
            </a:r>
            <a:r>
              <a:rPr lang="en-US" dirty="0"/>
              <a:t/>
            </a:r>
            <a:br>
              <a:rPr lang="en-US" dirty="0"/>
            </a:br>
            <a:endParaRPr lang="en-US" dirty="0"/>
          </a:p>
        </p:txBody>
      </p:sp>
    </p:spTree>
    <p:extLst>
      <p:ext uri="{BB962C8B-B14F-4D97-AF65-F5344CB8AC3E}">
        <p14:creationId xmlns:p14="http://schemas.microsoft.com/office/powerpoint/2010/main" val="1877918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Now when social worker has a complete study of the case, and has sufficient knowledge about the client and his problem, he then diagnoses him. He looks for the alternatives so that his client spends his leisure time in those activities. In the diagnosis stage, the actual causes which lead the client to addiction is find out. An action </a:t>
            </a:r>
            <a:r>
              <a:rPr lang="en-US" dirty="0" smtClean="0"/>
              <a:t>plan </a:t>
            </a:r>
            <a:r>
              <a:rPr lang="en-US" dirty="0"/>
              <a:t>is made for the client. He is given different counseling in individual and group form. He explains to his patient his qualities and capabilities. He creates a sense of worth in the client. He tells him about his importance. </a:t>
            </a:r>
          </a:p>
          <a:p>
            <a:pPr marL="0" indent="0"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378091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buNone/>
            </a:pPr>
            <a:r>
              <a:rPr lang="en-US" dirty="0"/>
              <a:t>When the client is ready to go back to his home, social worker helps the patient and his family to understand each other. The patient after treatment is no more addicted. He is now a normal person. The family should accept him as a normal human being. The patients who are in need of financial assistance in the rehabilitation process, social worker also help them to overcome this problem. social worker provide good environment to the patient who is being rehabilitated. So that he may not indulge into the addiction again. </a:t>
            </a:r>
          </a:p>
          <a:p>
            <a:pPr marL="0" indent="0" algn="just">
              <a:buNone/>
            </a:pPr>
            <a:endParaRPr lang="en-US" dirty="0"/>
          </a:p>
          <a:p>
            <a:pPr marL="0" indent="0" algn="just">
              <a:buNone/>
            </a:pPr>
            <a:endParaRPr lang="en-US" dirty="0"/>
          </a:p>
        </p:txBody>
      </p:sp>
      <p:sp>
        <p:nvSpPr>
          <p:cNvPr id="2" name="Title 1"/>
          <p:cNvSpPr>
            <a:spLocks noGrp="1"/>
          </p:cNvSpPr>
          <p:nvPr>
            <p:ph type="title"/>
          </p:nvPr>
        </p:nvSpPr>
        <p:spPr>
          <a:xfrm>
            <a:off x="457200" y="152400"/>
            <a:ext cx="8229600" cy="1265238"/>
          </a:xfrm>
        </p:spPr>
        <p:txBody>
          <a:bodyPr>
            <a:normAutofit fontScale="90000"/>
          </a:bodyPr>
          <a:lstStyle/>
          <a:p>
            <a:r>
              <a:rPr lang="en-US" dirty="0" smtClean="0"/>
              <a:t/>
            </a:r>
            <a:br>
              <a:rPr lang="en-US" dirty="0" smtClean="0"/>
            </a:br>
            <a:r>
              <a:rPr lang="en-US" dirty="0" smtClean="0"/>
              <a:t>3.</a:t>
            </a:r>
            <a:r>
              <a:rPr lang="en-US" b="1" dirty="0"/>
              <a:t> Post treatment / Rehabilitation phase </a:t>
            </a:r>
            <a:r>
              <a:rPr lang="en-US" dirty="0"/>
              <a:t/>
            </a:r>
            <a:br>
              <a:rPr lang="en-US" dirty="0"/>
            </a:br>
            <a:endParaRPr lang="en-US" dirty="0"/>
          </a:p>
        </p:txBody>
      </p:sp>
    </p:spTree>
    <p:extLst>
      <p:ext uri="{BB962C8B-B14F-4D97-AF65-F5344CB8AC3E}">
        <p14:creationId xmlns:p14="http://schemas.microsoft.com/office/powerpoint/2010/main" val="3442418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Different technical skills are taught to the patients. So that they may be able to get a job for themselves or start their own business. Religious therapies can be given in the </a:t>
            </a:r>
            <a:r>
              <a:rPr lang="en-US" dirty="0" smtClean="0"/>
              <a:t>mosques </a:t>
            </a:r>
            <a:r>
              <a:rPr lang="en-US" dirty="0"/>
              <a:t>through the imam. </a:t>
            </a:r>
          </a:p>
          <a:p>
            <a:pPr marL="0" indent="0" algn="just">
              <a:buNone/>
            </a:pPr>
            <a:r>
              <a:rPr lang="en-US" dirty="0"/>
              <a:t>The social worker visits his home and community and he could tell his villagers that how they have to look at him now. </a:t>
            </a:r>
          </a:p>
          <a:p>
            <a:pPr marL="0" indent="0"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653586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1. </a:t>
            </a:r>
            <a:r>
              <a:rPr lang="en-US" dirty="0" smtClean="0"/>
              <a:t>a chemical substance that affects the processes of the mind or body.</a:t>
            </a:r>
          </a:p>
          <a:p>
            <a:pPr marL="0" indent="0">
              <a:buNone/>
            </a:pPr>
            <a:r>
              <a:rPr lang="en-US" b="1" dirty="0" smtClean="0"/>
              <a:t>2. </a:t>
            </a:r>
            <a:r>
              <a:rPr lang="en-US" dirty="0" smtClean="0"/>
              <a:t>any chemical compound used in the diagnosis, treatment, or prevention of disease or other abnormal condition.</a:t>
            </a:r>
          </a:p>
          <a:p>
            <a:pPr marL="0" indent="0">
              <a:buNone/>
            </a:pPr>
            <a:r>
              <a:rPr lang="en-US" b="1" dirty="0" smtClean="0"/>
              <a:t>3. </a:t>
            </a:r>
            <a:r>
              <a:rPr lang="en-US" dirty="0" smtClean="0"/>
              <a:t>a substance used recreationally for its effects on the central nervous system, such as a narcotic.</a:t>
            </a:r>
          </a:p>
          <a:p>
            <a:pPr marL="0" indent="0">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422817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A drug is any substance, solid, liquid or gas that changes the functions or structures of the body in some way. This excludes food and water, which are required to maintain normal body functioning. </a:t>
            </a:r>
          </a:p>
          <a:p>
            <a:pPr marL="0" indent="0">
              <a:buNone/>
            </a:pPr>
            <a:r>
              <a:rPr lang="en-US" dirty="0" smtClean="0"/>
              <a:t>The drugs of most concern to the community are those that affect a person's central nervous system. These are the psychoactive drugs. They act on the brain and can change the way a person thinks, feels or behaves. </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095044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	A relevant research has shown that there are almost 22 million drug victims in the North American continent alone. Marijuana, Alcoholism, psychotherapeutic and Cocaine are the most common outcomes which arise a drug addiction. Drugs have been part of our culture since the middle of the last century. Popularized in the 1960s by music and mass media, they invade all aspects of society.</a:t>
            </a:r>
          </a:p>
          <a:p>
            <a:pPr algn="just">
              <a:buNone/>
            </a:pPr>
            <a:endParaRPr lang="en-US" dirty="0" smtClean="0"/>
          </a:p>
        </p:txBody>
      </p:sp>
      <p:sp>
        <p:nvSpPr>
          <p:cNvPr id="2" name="Title 1"/>
          <p:cNvSpPr>
            <a:spLocks noGrp="1"/>
          </p:cNvSpPr>
          <p:nvPr>
            <p:ph type="title"/>
          </p:nvPr>
        </p:nvSpPr>
        <p:spPr/>
        <p:txBody>
          <a:bodyPr>
            <a:normAutofit fontScale="90000"/>
          </a:bodyPr>
          <a:lstStyle/>
          <a:p>
            <a:r>
              <a:rPr lang="en-US" dirty="0" smtClean="0"/>
              <a:t>List of Top Ten Countries with Most Drug Use in the World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	An estimated 208 million people  internationally consume illegal drugs. In the United States, results from the 2007 National Survey on Drug Use and Health showed that 19.9 million Americans (or 8% of the population aged 12 or older) used illegal drugs in the month prior to the survey. The most commonly used—and abused—drug in the US is alcohol. Alcohol-related motor accidents are the second leading cause of teen death in the United States. </a:t>
            </a:r>
          </a:p>
          <a:p>
            <a:pPr algn="just">
              <a:buNone/>
            </a:pPr>
            <a:endParaRPr lang="en-US" dirty="0" smtClean="0"/>
          </a:p>
          <a:p>
            <a:pPr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	The most commonly used illegal drug is  marijuana. According to the United Nations 2008 World Drug Report, about 3.9% of the world’s population between the ages of 15 and 64 abuse marijuana. In Europe, recent studies among 15- and 16-year-olds suggest that use of marijuana varies from under 10% to over 40%, with the highest rates reported by teens in the Czech Republic (44%), followed by Ireland (39%), the UK (38%) and France (38%). In Spain and the United Kingdom, cocaine use among 15- to 16-year-olds is 4% to 6%. Cocaine use among young people has risen in Denmark, Italy, Spain, UK, Norway and France.</a:t>
            </a:r>
          </a:p>
          <a:p>
            <a:pPr algn="just">
              <a:buNone/>
            </a:pPr>
            <a:endParaRPr lang="en-US" dirty="0" smtClean="0"/>
          </a:p>
          <a:p>
            <a:pPr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287520"/>
        </p:xfrm>
        <a:graphic>
          <a:graphicData uri="http://schemas.openxmlformats.org/drawingml/2006/table">
            <a:tbl>
              <a:tblPr firstRow="1" bandRow="1">
                <a:tableStyleId>{5C22544A-7EE6-4342-B048-85BDC9FD1C3A}</a:tableStyleId>
              </a:tblPr>
              <a:tblGrid>
                <a:gridCol w="2057400"/>
                <a:gridCol w="1752600"/>
                <a:gridCol w="2971800"/>
                <a:gridCol w="1447800"/>
              </a:tblGrid>
              <a:tr h="370840">
                <a:tc>
                  <a:txBody>
                    <a:bodyPr/>
                    <a:lstStyle/>
                    <a:p>
                      <a:r>
                        <a:rPr lang="en-US" sz="1600" dirty="0" smtClean="0">
                          <a:latin typeface="Times New Roman" pitchFamily="18" charset="0"/>
                          <a:cs typeface="Times New Roman" pitchFamily="18" charset="0"/>
                        </a:rPr>
                        <a:t>Country</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Substance</a:t>
                      </a:r>
                      <a:endParaRPr lang="en-US" sz="1600" dirty="0">
                        <a:latin typeface="Times New Roman" pitchFamily="18" charset="0"/>
                        <a:cs typeface="Times New Roman" pitchFamily="18" charset="0"/>
                      </a:endParaRPr>
                    </a:p>
                  </a:txBody>
                  <a:tcPr/>
                </a:tc>
                <a:tc>
                  <a:txBody>
                    <a:bodyPr/>
                    <a:lstStyle/>
                    <a:p>
                      <a:r>
                        <a:rPr lang="en-US" sz="1600" b="0" i="0" kern="1200" dirty="0" smtClean="0">
                          <a:solidFill>
                            <a:schemeClr val="lt1"/>
                          </a:solidFill>
                          <a:latin typeface="Times New Roman" pitchFamily="18" charset="0"/>
                          <a:ea typeface="+mn-ea"/>
                          <a:cs typeface="Times New Roman" pitchFamily="18" charset="0"/>
                        </a:rPr>
                        <a:t>Total Number of Addicts (approx.)</a:t>
                      </a:r>
                      <a:endParaRPr lang="en-US" sz="1600" dirty="0">
                        <a:latin typeface="Times New Roman" pitchFamily="18" charset="0"/>
                        <a:cs typeface="Times New Roman" pitchFamily="18" charset="0"/>
                      </a:endParaRPr>
                    </a:p>
                  </a:txBody>
                  <a:tcPr/>
                </a:tc>
                <a:tc>
                  <a:txBody>
                    <a:bodyPr/>
                    <a:lstStyle/>
                    <a:p>
                      <a:r>
                        <a:rPr lang="en-US" sz="1600" b="0" i="0" kern="1200" dirty="0" smtClean="0">
                          <a:solidFill>
                            <a:schemeClr val="lt1"/>
                          </a:solidFill>
                          <a:latin typeface="Times New Roman" pitchFamily="18" charset="0"/>
                          <a:ea typeface="+mn-ea"/>
                          <a:cs typeface="Times New Roman" pitchFamily="18" charset="0"/>
                        </a:rPr>
                        <a:t>Per Capita</a:t>
                      </a:r>
                      <a:endParaRPr lang="en-US" sz="1600" dirty="0">
                        <a:latin typeface="Times New Roman" pitchFamily="18" charset="0"/>
                        <a:cs typeface="Times New Roman" pitchFamily="18" charset="0"/>
                      </a:endParaRPr>
                    </a:p>
                  </a:txBody>
                  <a:tcPr/>
                </a:tc>
              </a:tr>
              <a:tr h="370840">
                <a:tc>
                  <a:txBody>
                    <a:bodyPr/>
                    <a:lstStyle/>
                    <a:p>
                      <a:r>
                        <a:rPr lang="en-US" sz="1600" dirty="0" smtClean="0">
                          <a:latin typeface="Times New Roman" pitchFamily="18" charset="0"/>
                          <a:cs typeface="Times New Roman" pitchFamily="18" charset="0"/>
                        </a:rPr>
                        <a:t>Iran</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Heroin</a:t>
                      </a:r>
                      <a:endParaRPr lang="en-US" sz="1600" dirty="0">
                        <a:latin typeface="Times New Roman" pitchFamily="18" charset="0"/>
                        <a:cs typeface="Times New Roman" pitchFamily="18" charset="0"/>
                      </a:endParaRPr>
                    </a:p>
                  </a:txBody>
                  <a:tcPr/>
                </a:tc>
                <a:tc>
                  <a:txBody>
                    <a:bodyPr/>
                    <a:lstStyle/>
                    <a:p>
                      <a:r>
                        <a:rPr lang="en-US" sz="1600" b="0" i="0" kern="1200" dirty="0" smtClean="0">
                          <a:solidFill>
                            <a:schemeClr val="dk1"/>
                          </a:solidFill>
                          <a:latin typeface="Times New Roman" pitchFamily="18" charset="0"/>
                          <a:ea typeface="+mn-ea"/>
                          <a:cs typeface="Times New Roman" pitchFamily="18" charset="0"/>
                        </a:rPr>
                        <a:t>95,000,00</a:t>
                      </a:r>
                      <a:endParaRPr lang="en-US" sz="1600" dirty="0">
                        <a:latin typeface="Times New Roman" pitchFamily="18" charset="0"/>
                        <a:cs typeface="Times New Roman" pitchFamily="18" charset="0"/>
                      </a:endParaRPr>
                    </a:p>
                  </a:txBody>
                  <a:tcPr/>
                </a:tc>
                <a:tc>
                  <a:txBody>
                    <a:bodyPr/>
                    <a:lstStyle/>
                    <a:p>
                      <a:r>
                        <a:rPr lang="en-US" sz="1600" b="0" i="0" kern="1200" dirty="0" smtClean="0">
                          <a:solidFill>
                            <a:schemeClr val="dk1"/>
                          </a:solidFill>
                          <a:latin typeface="Times New Roman" pitchFamily="18" charset="0"/>
                          <a:ea typeface="+mn-ea"/>
                          <a:cs typeface="Times New Roman" pitchFamily="18" charset="0"/>
                        </a:rPr>
                        <a:t>14.32%</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United Kingdom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Alcohol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81,3000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13.65%</a:t>
                      </a:r>
                      <a:endParaRPr lang="en-US" sz="1600" dirty="0">
                        <a:latin typeface="Times New Roman" pitchFamily="18" charset="0"/>
                        <a:cs typeface="Times New Roman" pitchFamily="18" charset="0"/>
                      </a:endParaRPr>
                    </a:p>
                  </a:txBody>
                  <a:tcPr/>
                </a:tc>
              </a:tr>
              <a:tr h="370840">
                <a:tc>
                  <a:txBody>
                    <a:bodyPr/>
                    <a:lstStyle/>
                    <a:p>
                      <a:r>
                        <a:rPr lang="fr-FR" sz="1600" b="0" i="0" dirty="0" smtClean="0">
                          <a:solidFill>
                            <a:srgbClr val="222222"/>
                          </a:solidFill>
                          <a:latin typeface="Times New Roman" pitchFamily="18" charset="0"/>
                          <a:cs typeface="Times New Roman" pitchFamily="18" charset="0"/>
                        </a:rPr>
                        <a:t>France </a:t>
                      </a:r>
                      <a:endParaRPr lang="en-US" sz="1600" dirty="0">
                        <a:latin typeface="Times New Roman" pitchFamily="18" charset="0"/>
                        <a:cs typeface="Times New Roman" pitchFamily="18" charset="0"/>
                      </a:endParaRPr>
                    </a:p>
                  </a:txBody>
                  <a:tcPr/>
                </a:tc>
                <a:tc>
                  <a:txBody>
                    <a:bodyPr/>
                    <a:lstStyle/>
                    <a:p>
                      <a:r>
                        <a:rPr lang="fr-FR" sz="1600" b="0" i="0" dirty="0" smtClean="0">
                          <a:solidFill>
                            <a:srgbClr val="222222"/>
                          </a:solidFill>
                          <a:latin typeface="Times New Roman" pitchFamily="18" charset="0"/>
                          <a:cs typeface="Times New Roman" pitchFamily="18" charset="0"/>
                        </a:rPr>
                        <a:t>Prescription </a:t>
                      </a:r>
                      <a:r>
                        <a:rPr lang="fr-FR" sz="1600" b="0" i="0" dirty="0" err="1" smtClean="0">
                          <a:solidFill>
                            <a:srgbClr val="222222"/>
                          </a:solidFill>
                          <a:latin typeface="Times New Roman" pitchFamily="18" charset="0"/>
                          <a:cs typeface="Times New Roman" pitchFamily="18" charset="0"/>
                        </a:rPr>
                        <a:t>pills</a:t>
                      </a:r>
                      <a:r>
                        <a:rPr lang="fr-FR" sz="1600" b="0" i="0" dirty="0" smtClean="0">
                          <a:solidFill>
                            <a:srgbClr val="222222"/>
                          </a:solidFill>
                          <a:latin typeface="Times New Roman" pitchFamily="18" charset="0"/>
                          <a:cs typeface="Times New Roman" pitchFamily="18" charset="0"/>
                        </a:rPr>
                        <a:t> </a:t>
                      </a:r>
                      <a:endParaRPr lang="en-US" sz="1600" dirty="0">
                        <a:latin typeface="Times New Roman" pitchFamily="18" charset="0"/>
                        <a:cs typeface="Times New Roman" pitchFamily="18" charset="0"/>
                      </a:endParaRPr>
                    </a:p>
                  </a:txBody>
                  <a:tcPr/>
                </a:tc>
                <a:tc>
                  <a:txBody>
                    <a:bodyPr/>
                    <a:lstStyle/>
                    <a:p>
                      <a:r>
                        <a:rPr lang="fr-FR" sz="1600" b="0" i="0" dirty="0" smtClean="0">
                          <a:solidFill>
                            <a:srgbClr val="222222"/>
                          </a:solidFill>
                          <a:latin typeface="Times New Roman" pitchFamily="18" charset="0"/>
                          <a:cs typeface="Times New Roman" pitchFamily="18" charset="0"/>
                        </a:rPr>
                        <a:t>85,000,0 </a:t>
                      </a:r>
                      <a:endParaRPr lang="en-US" sz="1600" dirty="0">
                        <a:latin typeface="Times New Roman" pitchFamily="18" charset="0"/>
                        <a:cs typeface="Times New Roman" pitchFamily="18" charset="0"/>
                      </a:endParaRPr>
                    </a:p>
                  </a:txBody>
                  <a:tcPr/>
                </a:tc>
                <a:tc>
                  <a:txBody>
                    <a:bodyPr/>
                    <a:lstStyle/>
                    <a:p>
                      <a:r>
                        <a:rPr lang="fr-FR" sz="1600" b="0" i="0" dirty="0" smtClean="0">
                          <a:solidFill>
                            <a:srgbClr val="222222"/>
                          </a:solidFill>
                          <a:latin typeface="Times New Roman" pitchFamily="18" charset="0"/>
                          <a:cs typeface="Times New Roman" pitchFamily="18" charset="0"/>
                        </a:rPr>
                        <a:t> 13.2%</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Slovakian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Inhalants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 7,000,0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13.01%</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Russia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Alcohol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100,000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7.1%</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Afghanistan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 Heroin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24,3000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6.9%</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Canada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Pot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22,3000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6.4%</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United States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Prescription pills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192,9000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6.2%</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Brazil</a:t>
                      </a:r>
                      <a:endParaRPr lang="en-US" sz="1600" dirty="0">
                        <a:latin typeface="Times New Roman" pitchFamily="18" charset="0"/>
                        <a:cs typeface="Times New Roman" pitchFamily="18" charset="0"/>
                      </a:endParaRPr>
                    </a:p>
                  </a:txBody>
                  <a:tcPr/>
                </a:tc>
                <a:tc>
                  <a:txBody>
                    <a:bodyPr/>
                    <a:lstStyle/>
                    <a:p>
                      <a:r>
                        <a:rPr lang="en-US" sz="1600" b="0" i="0" dirty="0" err="1" smtClean="0">
                          <a:solidFill>
                            <a:srgbClr val="222222"/>
                          </a:solidFill>
                          <a:latin typeface="Times New Roman" pitchFamily="18" charset="0"/>
                          <a:cs typeface="Times New Roman" pitchFamily="18" charset="0"/>
                        </a:rPr>
                        <a:t>Oxi</a:t>
                      </a:r>
                      <a:r>
                        <a:rPr lang="en-US" sz="1600" b="0" i="0" dirty="0" smtClean="0">
                          <a:solidFill>
                            <a:srgbClr val="222222"/>
                          </a:solidFill>
                          <a:latin typeface="Times New Roman" pitchFamily="18" charset="0"/>
                          <a:cs typeface="Times New Roman" pitchFamily="18" charset="0"/>
                        </a:rPr>
                        <a:t>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84,3000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4.29%</a:t>
                      </a:r>
                      <a:endParaRPr lang="en-US" sz="1600" dirty="0">
                        <a:latin typeface="Times New Roman" pitchFamily="18" charset="0"/>
                        <a:cs typeface="Times New Roman" pitchFamily="18" charset="0"/>
                      </a:endParaRPr>
                    </a:p>
                  </a:txBody>
                  <a:tcPr/>
                </a:tc>
              </a:tr>
              <a:tr h="370840">
                <a:tc>
                  <a:txBody>
                    <a:bodyPr/>
                    <a:lstStyle/>
                    <a:p>
                      <a:r>
                        <a:rPr lang="en-US" sz="1600" b="0" i="0" dirty="0" smtClean="0">
                          <a:solidFill>
                            <a:srgbClr val="222222"/>
                          </a:solidFill>
                          <a:latin typeface="Times New Roman" pitchFamily="18" charset="0"/>
                          <a:cs typeface="Times New Roman" pitchFamily="18" charset="0"/>
                        </a:rPr>
                        <a:t>Mexico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Meth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14,1000 </a:t>
                      </a:r>
                      <a:endParaRPr lang="en-US" sz="1600" dirty="0">
                        <a:latin typeface="Times New Roman" pitchFamily="18" charset="0"/>
                        <a:cs typeface="Times New Roman" pitchFamily="18" charset="0"/>
                      </a:endParaRPr>
                    </a:p>
                  </a:txBody>
                  <a:tcPr/>
                </a:tc>
                <a:tc>
                  <a:txBody>
                    <a:bodyPr/>
                    <a:lstStyle/>
                    <a:p>
                      <a:r>
                        <a:rPr lang="en-US" sz="1600" b="0" i="0" dirty="0" smtClean="0">
                          <a:solidFill>
                            <a:srgbClr val="222222"/>
                          </a:solidFill>
                          <a:latin typeface="Times New Roman" pitchFamily="18" charset="0"/>
                          <a:cs typeface="Times New Roman" pitchFamily="18" charset="0"/>
                        </a:rPr>
                        <a:t>3.9%</a:t>
                      </a:r>
                      <a:endParaRPr lang="en-US" sz="1600" dirty="0">
                        <a:latin typeface="Times New Roman" pitchFamily="18" charset="0"/>
                        <a:cs typeface="Times New Roman" pitchFamily="18" charset="0"/>
                      </a:endParaRPr>
                    </a:p>
                  </a:txBody>
                  <a:tcPr/>
                </a:tc>
              </a:tr>
            </a:tbl>
          </a:graphicData>
        </a:graphic>
      </p:graphicFrame>
      <p:sp>
        <p:nvSpPr>
          <p:cNvPr id="2" name="Title 1"/>
          <p:cNvSpPr>
            <a:spLocks noGrp="1"/>
          </p:cNvSpPr>
          <p:nvPr>
            <p:ph type="title"/>
          </p:nvPr>
        </p:nvSpPr>
        <p:spPr/>
        <p:txBody>
          <a:bodyPr>
            <a:normAutofit fontScale="90000"/>
          </a:bodyPr>
          <a:lstStyle/>
          <a:p>
            <a:r>
              <a:rPr lang="en-US" dirty="0" smtClean="0"/>
              <a:t>Highest Drug use by Country Statistics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Drugs are derived from a range of sources. Many are found in plants, for example nicotine in tobacco; caffeine in coffee beans; and cocaine from the coca plant. Morphine and codeine are derived from the opium poppy, while heroin is produced by the chemical modification of morphine. Marijuana is the leaf, buds and seed heads of the cannabis plant, while hashish and hash oil are the plant's resin (gum). </a:t>
            </a:r>
            <a:endParaRPr lang="en-US" dirty="0"/>
          </a:p>
        </p:txBody>
      </p:sp>
      <p:sp>
        <p:nvSpPr>
          <p:cNvPr id="2" name="Title 1"/>
          <p:cNvSpPr>
            <a:spLocks noGrp="1"/>
          </p:cNvSpPr>
          <p:nvPr>
            <p:ph type="title"/>
          </p:nvPr>
        </p:nvSpPr>
        <p:spPr/>
        <p:txBody>
          <a:bodyPr>
            <a:normAutofit fontScale="90000"/>
          </a:bodyPr>
          <a:lstStyle/>
          <a:p>
            <a:r>
              <a:rPr lang="en-US" b="1" dirty="0" smtClean="0">
                <a:effectLst/>
              </a:rPr>
              <a:t>where do drugs come from?</a:t>
            </a:r>
            <a:br>
              <a:rPr lang="en-US" b="1" dirty="0" smtClean="0">
                <a:effectLst/>
              </a:rPr>
            </a:br>
            <a:endParaRPr lang="en-US" dirty="0"/>
          </a:p>
        </p:txBody>
      </p:sp>
    </p:spTree>
    <p:extLst>
      <p:ext uri="{BB962C8B-B14F-4D97-AF65-F5344CB8AC3E}">
        <p14:creationId xmlns:p14="http://schemas.microsoft.com/office/powerpoint/2010/main" val="40074825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1315</TotalTime>
  <Words>2043</Words>
  <Application>Microsoft Office PowerPoint</Application>
  <PresentationFormat>On-screen Show (4:3)</PresentationFormat>
  <Paragraphs>137</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Calibri</vt:lpstr>
      <vt:lpstr>Lucida Sans Unicode</vt:lpstr>
      <vt:lpstr>Times New Roman</vt:lpstr>
      <vt:lpstr>Verdana</vt:lpstr>
      <vt:lpstr>Wingdings 2</vt:lpstr>
      <vt:lpstr>Wingdings 3</vt:lpstr>
      <vt:lpstr>Concourse</vt:lpstr>
      <vt:lpstr>Social Work with drug addicts </vt:lpstr>
      <vt:lpstr>Definition of drugs</vt:lpstr>
      <vt:lpstr>…Contd.</vt:lpstr>
      <vt:lpstr>…Contd.</vt:lpstr>
      <vt:lpstr>List of Top Ten Countries with Most Drug Use in the World </vt:lpstr>
      <vt:lpstr>…Contd.</vt:lpstr>
      <vt:lpstr>…Contd.</vt:lpstr>
      <vt:lpstr>Highest Drug use by Country Statistics</vt:lpstr>
      <vt:lpstr>where do drugs come from? </vt:lpstr>
      <vt:lpstr>…Contd.</vt:lpstr>
      <vt:lpstr>who uses drugs? </vt:lpstr>
      <vt:lpstr>…Contd.</vt:lpstr>
      <vt:lpstr>Types of drugs </vt:lpstr>
      <vt:lpstr>1.Depressants </vt:lpstr>
      <vt:lpstr>…Contd.</vt:lpstr>
      <vt:lpstr>…Contd.</vt:lpstr>
      <vt:lpstr>2. stimulants </vt:lpstr>
      <vt:lpstr>…Contd.</vt:lpstr>
      <vt:lpstr>3. hallucinogens </vt:lpstr>
      <vt:lpstr>…Contd.</vt:lpstr>
      <vt:lpstr>…Contd.</vt:lpstr>
      <vt:lpstr>Role of Social Worker  </vt:lpstr>
      <vt:lpstr>…Contd.</vt:lpstr>
      <vt:lpstr>1. Pre-treatment / Awareness Phase  </vt:lpstr>
      <vt:lpstr>2. Treatment Phase  </vt:lpstr>
      <vt:lpstr>…Contd.</vt:lpstr>
      <vt:lpstr> 3. Post treatment / Rehabilitation phase  </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with drug addicts </dc:title>
  <dc:creator>abara</dc:creator>
  <cp:lastModifiedBy>Ibrar</cp:lastModifiedBy>
  <cp:revision>99</cp:revision>
  <dcterms:created xsi:type="dcterms:W3CDTF">2012-04-02T17:44:19Z</dcterms:created>
  <dcterms:modified xsi:type="dcterms:W3CDTF">2019-05-20T12:32:47Z</dcterms:modified>
</cp:coreProperties>
</file>